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Lst>
  <p:sldSz cy="10058400" cx="7772400"/>
  <p:notesSz cx="6858000" cy="9144000"/>
  <p:embeddedFontLst>
    <p:embeddedFont>
      <p:font typeface="Halant"/>
      <p:regular r:id="rId20"/>
      <p:bold r:id="rId21"/>
    </p:embeddedFont>
    <p:embeddedFont>
      <p:font typeface="Inter SemiBold"/>
      <p:regular r:id="rId22"/>
      <p:bold r:id="rId23"/>
      <p:italic r:id="rId24"/>
      <p:boldItalic r:id="rId25"/>
    </p:embeddedFont>
    <p:embeddedFont>
      <p:font typeface="Inter"/>
      <p:regular r:id="rId26"/>
      <p:bold r:id="rId27"/>
      <p:italic r:id="rId28"/>
      <p:boldItalic r:id="rId29"/>
    </p:embeddedFont>
    <p:embeddedFont>
      <p:font typeface="Plus Jakarta Sans"/>
      <p:regular r:id="rId30"/>
      <p:bold r:id="rId31"/>
      <p:italic r:id="rId32"/>
      <p:boldItalic r:id="rId33"/>
    </p:embeddedFont>
    <p:embeddedFont>
      <p:font typeface="Plus Jakarta Sans Medium"/>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12200CF-3482-452E-8B3D-8D2A2E5136CB}">
  <a:tblStyle styleId="{D12200CF-3482-452E-8B3D-8D2A2E5136C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31DF702-FC99-4F9E-B7A2-D325C2B600D6}"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regular.fntdata"/><Relationship Id="rId22" Type="http://schemas.openxmlformats.org/officeDocument/2006/relationships/font" Target="fonts/InterSemiBold-regular.fntdata"/><Relationship Id="rId21" Type="http://schemas.openxmlformats.org/officeDocument/2006/relationships/font" Target="fonts/Halant-bold.fntdata"/><Relationship Id="rId24" Type="http://schemas.openxmlformats.org/officeDocument/2006/relationships/font" Target="fonts/InterSemiBold-italic.fntdata"/><Relationship Id="rId23" Type="http://schemas.openxmlformats.org/officeDocument/2006/relationships/font" Target="fonts/InterSemiBold-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regular.fntdata"/><Relationship Id="rId25" Type="http://schemas.openxmlformats.org/officeDocument/2006/relationships/font" Target="fonts/InterSemiBold-boldItalic.fntdata"/><Relationship Id="rId28" Type="http://schemas.openxmlformats.org/officeDocument/2006/relationships/font" Target="fonts/Inter-italic.fntdata"/><Relationship Id="rId27"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bold.fntdata"/><Relationship Id="rId30" Type="http://schemas.openxmlformats.org/officeDocument/2006/relationships/font" Target="fonts/PlusJakartaSans-regular.fntdata"/><Relationship Id="rId11" Type="http://schemas.openxmlformats.org/officeDocument/2006/relationships/slide" Target="slides/slide3.xml"/><Relationship Id="rId33" Type="http://schemas.openxmlformats.org/officeDocument/2006/relationships/font" Target="fonts/PlusJakartaSans-boldItalic.fntdata"/><Relationship Id="rId10" Type="http://schemas.openxmlformats.org/officeDocument/2006/relationships/slide" Target="slides/slide2.xml"/><Relationship Id="rId32" Type="http://schemas.openxmlformats.org/officeDocument/2006/relationships/font" Target="fonts/PlusJakartaSans-italic.fntdata"/><Relationship Id="rId13" Type="http://schemas.openxmlformats.org/officeDocument/2006/relationships/slide" Target="slides/slide5.xml"/><Relationship Id="rId35" Type="http://schemas.openxmlformats.org/officeDocument/2006/relationships/font" Target="fonts/PlusJakartaSansMedium-bold.fntdata"/><Relationship Id="rId12" Type="http://schemas.openxmlformats.org/officeDocument/2006/relationships/slide" Target="slides/slide4.xml"/><Relationship Id="rId34" Type="http://schemas.openxmlformats.org/officeDocument/2006/relationships/font" Target="fonts/PlusJakartaSansMedium-regular.fntdata"/><Relationship Id="rId15" Type="http://schemas.openxmlformats.org/officeDocument/2006/relationships/slide" Target="slides/slide7.xml"/><Relationship Id="rId37" Type="http://schemas.openxmlformats.org/officeDocument/2006/relationships/font" Target="fonts/PlusJakartaSansMedium-boldItalic.fntdata"/><Relationship Id="rId14" Type="http://schemas.openxmlformats.org/officeDocument/2006/relationships/slide" Target="slides/slide6.xml"/><Relationship Id="rId36" Type="http://schemas.openxmlformats.org/officeDocument/2006/relationships/font" Target="fonts/PlusJakartaSansMedium-italic.fnt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af15929ea_0_2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af15929ea_0_2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369cc06fb6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369cc06fb6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369cc06fb67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369cc06fb67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af15929ea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af15929ea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6af15929ea_0_2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6af15929ea_0_2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6af15929ea_0_4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6af15929ea_0_4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6af15929ea_0_4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6af15929ea_0_4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69cc06fb67_0_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69cc06fb67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6af15929ea_0_1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36af15929ea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6af15929ea_0_2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6af15929ea_0_2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36af15929ea_0_4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36af15929ea_0_4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hyperlink" Target="https://www.youtube.com/watch?v=qdK5uK7B0Lo" TargetMode="External"/><Relationship Id="rId4" Type="http://schemas.openxmlformats.org/officeDocument/2006/relationships/image" Target="../media/image11.png"/><Relationship Id="rId5"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11.png"/><Relationship Id="rId5"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11.png"/><Relationship Id="rId5" Type="http://schemas.openxmlformats.org/officeDocument/2006/relationships/hyperlink" Target="https://youtu.be/qdK5uK7B0Lo?feature=shared" TargetMode="External"/><Relationship Id="rId6"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11.png"/><Relationship Id="rId5"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hyperlink" Target="https://www.youtube.com/watch?v=qdK5uK7B0Lo" TargetMode="External"/><Relationship Id="rId4" Type="http://schemas.openxmlformats.org/officeDocument/2006/relationships/image" Target="../media/image11.png"/><Relationship Id="rId5"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330000" y="1125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45" name="Google Shape;145;p37"/>
          <p:cNvSpPr txBox="1"/>
          <p:nvPr/>
        </p:nvSpPr>
        <p:spPr>
          <a:xfrm>
            <a:off x="504000" y="14872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a:t>
            </a:r>
            <a:r>
              <a:rPr lang="en" sz="1200">
                <a:latin typeface="Halant"/>
                <a:ea typeface="Halant"/>
                <a:cs typeface="Halant"/>
                <a:sym typeface="Halant"/>
              </a:rPr>
              <a:t>watching the </a:t>
            </a:r>
            <a:r>
              <a:rPr lang="en" sz="1200" u="sng">
                <a:solidFill>
                  <a:schemeClr val="hlink"/>
                </a:solidFill>
                <a:latin typeface="Halant"/>
                <a:ea typeface="Halant"/>
                <a:cs typeface="Halant"/>
                <a:sym typeface="Halant"/>
                <a:hlinkClick r:id="rId3"/>
              </a:rPr>
              <a:t>video,</a:t>
            </a:r>
            <a:r>
              <a:rPr lang="en" sz="1200">
                <a:latin typeface="Halant"/>
                <a:ea typeface="Halant"/>
                <a:cs typeface="Halant"/>
                <a:sym typeface="Halant"/>
              </a:rPr>
              <a:t> answer the following questions.</a:t>
            </a:r>
            <a:endParaRPr/>
          </a:p>
        </p:txBody>
      </p:sp>
      <p:graphicFrame>
        <p:nvGraphicFramePr>
          <p:cNvPr id="146" name="Google Shape;146;p37"/>
          <p:cNvGraphicFramePr/>
          <p:nvPr/>
        </p:nvGraphicFramePr>
        <p:xfrm>
          <a:off x="728250" y="1998725"/>
          <a:ext cx="3000000" cy="3000000"/>
        </p:xfrm>
        <a:graphic>
          <a:graphicData uri="http://schemas.openxmlformats.org/drawingml/2006/table">
            <a:tbl>
              <a:tblPr>
                <a:noFill/>
                <a:tableStyleId>{D12200CF-3482-452E-8B3D-8D2A2E5136CB}</a:tableStyleId>
              </a:tblPr>
              <a:tblGrid>
                <a:gridCol w="3157950"/>
                <a:gridCol w="3157950"/>
              </a:tblGrid>
              <a:tr h="381000">
                <a:tc>
                  <a:txBody>
                    <a:bodyPr/>
                    <a:lstStyle/>
                    <a:p>
                      <a:pPr indent="0" lvl="0" marL="0" rtl="0" algn="ctr">
                        <a:spcBef>
                          <a:spcPts val="0"/>
                        </a:spcBef>
                        <a:spcAft>
                          <a:spcPts val="0"/>
                        </a:spcAft>
                        <a:buNone/>
                      </a:pPr>
                      <a:r>
                        <a:rPr b="1" lang="en" sz="1200">
                          <a:latin typeface="Inter"/>
                          <a:ea typeface="Inter"/>
                          <a:cs typeface="Inter"/>
                          <a:sym typeface="Inter"/>
                        </a:rPr>
                        <a:t>According to the video, why do democracies fail or weaken?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Do you think democracy is guaranteed to survive? Why or why not?</a:t>
                      </a:r>
                      <a:endParaRPr b="1" sz="1200">
                        <a:latin typeface="Inter"/>
                        <a:ea typeface="Inter"/>
                        <a:cs typeface="Inter"/>
                        <a:sym typeface="Inter"/>
                      </a:endParaRPr>
                    </a:p>
                  </a:txBody>
                  <a:tcPr marT="91425" marB="91425" marR="91425" marL="91425"/>
                </a:tc>
              </a:tr>
              <a:tr h="381000">
                <a:tc>
                  <a:txBody>
                    <a:bodyPr/>
                    <a:lstStyle/>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47" name="Google Shape;147;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“Is There Something Wrong With Democracy?”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8" name="Google Shape;148;p37"/>
          <p:cNvPicPr preferRelativeResize="0"/>
          <p:nvPr/>
        </p:nvPicPr>
        <p:blipFill>
          <a:blip r:embed="rId4">
            <a:alphaModFix/>
          </a:blip>
          <a:stretch>
            <a:fillRect/>
          </a:stretch>
        </p:blipFill>
        <p:spPr>
          <a:xfrm>
            <a:off x="216272" y="110272"/>
            <a:ext cx="1056536" cy="438114"/>
          </a:xfrm>
          <a:prstGeom prst="rect">
            <a:avLst/>
          </a:prstGeom>
          <a:noFill/>
          <a:ln>
            <a:noFill/>
          </a:ln>
        </p:spPr>
      </p:pic>
      <p:pic>
        <p:nvPicPr>
          <p:cNvPr id="149" name="Google Shape;149;p37"/>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150" name="Google Shape;150;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1" name="Google Shape;151;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7" name="Shape 257"/>
        <p:cNvGrpSpPr/>
        <p:nvPr/>
      </p:nvGrpSpPr>
      <p:grpSpPr>
        <a:xfrm>
          <a:off x="0" y="0"/>
          <a:ext cx="0" cy="0"/>
          <a:chOff x="0" y="0"/>
          <a:chExt cx="0" cy="0"/>
        </a:xfrm>
      </p:grpSpPr>
      <p:sp>
        <p:nvSpPr>
          <p:cNvPr id="258" name="Google Shape;258;p46"/>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259" name="Google Shape;259;p46"/>
          <p:cNvSpPr txBox="1"/>
          <p:nvPr/>
        </p:nvSpPr>
        <p:spPr>
          <a:xfrm>
            <a:off x="0" y="0"/>
            <a:ext cx="7772400" cy="966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Examining Anti-Democratic Forces in Hungary (Exemplar)</a:t>
            </a:r>
            <a:endParaRPr sz="19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60" name="Google Shape;260;p4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261" name="Google Shape;261;p46"/>
          <p:cNvGraphicFramePr/>
          <p:nvPr/>
        </p:nvGraphicFramePr>
        <p:xfrm>
          <a:off x="358741" y="1171435"/>
          <a:ext cx="3000000" cy="3000000"/>
        </p:xfrm>
        <a:graphic>
          <a:graphicData uri="http://schemas.openxmlformats.org/drawingml/2006/table">
            <a:tbl>
              <a:tblPr>
                <a:noFill/>
                <a:tableStyleId>{831DF702-FC99-4F9E-B7A2-D325C2B600D6}</a:tableStyleId>
              </a:tblPr>
              <a:tblGrid>
                <a:gridCol w="2342900"/>
                <a:gridCol w="1718125"/>
                <a:gridCol w="3003900"/>
              </a:tblGrid>
              <a:tr h="299750">
                <a:tc gridSpan="3">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Patrick Kingsley, "Viktor Orban Sees Enemies Everywhere. That’s Why He Keeps Winning,”</a:t>
                      </a:r>
                      <a:br>
                        <a:rPr lang="en" sz="1200">
                          <a:solidFill>
                            <a:schemeClr val="dk1"/>
                          </a:solidFill>
                          <a:latin typeface="Halant"/>
                          <a:ea typeface="Halant"/>
                          <a:cs typeface="Halant"/>
                          <a:sym typeface="Halant"/>
                        </a:rPr>
                      </a:br>
                      <a:r>
                        <a:rPr i="1" lang="en" sz="1200">
                          <a:solidFill>
                            <a:schemeClr val="dk1"/>
                          </a:solidFill>
                          <a:latin typeface="Halant"/>
                          <a:ea typeface="Halant"/>
                          <a:cs typeface="Halant"/>
                          <a:sym typeface="Halant"/>
                        </a:rPr>
                        <a:t> The New York Times</a:t>
                      </a:r>
                      <a:r>
                        <a:rPr lang="en" sz="1200">
                          <a:solidFill>
                            <a:schemeClr val="dk1"/>
                          </a:solidFill>
                          <a:latin typeface="Halant"/>
                          <a:ea typeface="Halant"/>
                          <a:cs typeface="Halant"/>
                          <a:sym typeface="Halant"/>
                        </a:rPr>
                        <a:t>, March 27, 2018.</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Patrick Kingsley is the Jerusalem Bureau Chief for the New York Times.</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Billboards. TV campaigns. Radio programs. The anti-immigrant government of Prime Minister Viktor Orban uses different levers to influence public opinion, particularly on the subject of the European refugee crisis. Even school textbooks. On Page 155 of the latest eighth-grade history textbook, students are told that Mr. Orban thinks refugees are a threat to Hungary — and then encouraged to believe he is right. “It can be problematic,” the book concludes, “for different cultures to coexist.”.....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For the past eight years, </a:t>
                      </a:r>
                      <a:r>
                        <a:rPr lang="en" sz="1200">
                          <a:solidFill>
                            <a:schemeClr val="dk1"/>
                          </a:solidFill>
                          <a:highlight>
                            <a:srgbClr val="E95C3D"/>
                          </a:highlight>
                          <a:latin typeface="Inter"/>
                          <a:ea typeface="Inter"/>
                          <a:cs typeface="Inter"/>
                          <a:sym typeface="Inter"/>
                        </a:rPr>
                        <a:t>Mr. Orban has waged a systemic assault on the hardware of Hungary’s democracy — rewriting the national Constitution, reshaping the judiciary and tweaking the electoral system to favor his Fidesz party. Less conspicuously, Mr. Orban is also trying to recode the software of Hungary’s democracy — its cultural sphere, civil society and education system, especially its central bank, the body most crucial to arresting the economic fall. His party’s appointees or supporters dominate many artistic institutions and universities. A growing number of plays and exhibitions have had nationalist or anti-Western undertones. </a:t>
                      </a:r>
                      <a:r>
                        <a:rPr lang="en" sz="1200">
                          <a:solidFill>
                            <a:schemeClr val="dk1"/>
                          </a:solidFill>
                          <a:latin typeface="Inter"/>
                          <a:ea typeface="Inter"/>
                          <a:cs typeface="Inter"/>
                          <a:sym typeface="Inter"/>
                        </a:rPr>
                        <a:t>Religious groups and nongovernment organizations critical of Fidesz have seen funding dry up. He has especially vilified pro-democracy organizations funded by the Hungarian-American philanthropist George Soros. National opinion surveys are used to steer public opinion as much as collect it, while history is also up for grabs. The government has jousted with educators over textbooks while promoting a narrative of Hungarian victimhood and ethnocentrism. “The government’s goal,” said Laszlo Miklosi, president of the Association of Hungarian History Teachers, “is to create a version of history preferable to Orban.”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With Hungary holding a general election on April 8, Mr. Orban is expected to win easily, enhancing his status as a leading figure in the global far right. For many pro-democracy Westerners, Mr. Orban’s efforts to build an “illiberal democracy” inside the European Union is chilling. Among many far-right populists on both sides of the Atlantic, he is revered.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This month, tens of thousands of people marched in Budapest to cheer a speech by the prime minister in a political rally to help Fidesz win re-election. While channeling money toward its supporters, the government has simultaneously squeezed alternative sources of funding for NGOs that oppose its ideas. With few funding opportunities now available inside Hungary, human rights groups have become increasingly reliant on foreign money — in particular from the Norwegian government and the Open Society Foundation, a charity run by Mr. Soros. </a:t>
                      </a:r>
                      <a:r>
                        <a:rPr lang="en" sz="1200">
                          <a:solidFill>
                            <a:schemeClr val="dk1"/>
                          </a:solidFill>
                          <a:highlight>
                            <a:srgbClr val="FFFF00"/>
                          </a:highlight>
                          <a:latin typeface="Inter"/>
                          <a:ea typeface="Inter"/>
                          <a:cs typeface="Inter"/>
                          <a:sym typeface="Inter"/>
                        </a:rPr>
                        <a:t> </a:t>
                      </a:r>
                      <a:r>
                        <a:rPr lang="en" sz="1200">
                          <a:solidFill>
                            <a:schemeClr val="dk1"/>
                          </a:solidFill>
                          <a:highlight>
                            <a:srgbClr val="E95C3D"/>
                          </a:highlight>
                          <a:latin typeface="Inter"/>
                          <a:ea typeface="Inter"/>
                          <a:cs typeface="Inter"/>
                          <a:sym typeface="Inter"/>
                        </a:rPr>
                        <a:t>In response, the authorities raided some of the organizations that distributed Norwegian money, and accused several of the recipients — including the Hungarian Civil Liberties Union and the Hungarian Helsinki Committee, two of the country’s most prestigious watchdogs — of acting on behalf of foreign powers.The Orban government later forced rights groups receiving more than 24,000 euros (roughly $30,000) from foreign sources to register with the authorities, and led a smear campaign against Mr. Soros and the groups he finances.</a:t>
                      </a:r>
                      <a:endParaRPr sz="1200">
                        <a:solidFill>
                          <a:schemeClr val="dk1"/>
                        </a:solidFill>
                        <a:highlight>
                          <a:srgbClr val="E95C3D"/>
                        </a:highlight>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5" name="Shape 265"/>
        <p:cNvGrpSpPr/>
        <p:nvPr/>
      </p:nvGrpSpPr>
      <p:grpSpPr>
        <a:xfrm>
          <a:off x="0" y="0"/>
          <a:ext cx="0" cy="0"/>
          <a:chOff x="0" y="0"/>
          <a:chExt cx="0" cy="0"/>
        </a:xfrm>
      </p:grpSpPr>
      <p:sp>
        <p:nvSpPr>
          <p:cNvPr id="266" name="Google Shape;266;p4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 (Exemplar)</a:t>
            </a:r>
            <a:endParaRPr sz="2500">
              <a:solidFill>
                <a:schemeClr val="dk1"/>
              </a:solidFill>
              <a:latin typeface="Plus Jakarta Sans"/>
              <a:ea typeface="Plus Jakarta Sans"/>
              <a:cs typeface="Plus Jakarta Sans"/>
              <a:sym typeface="Plus Jakarta Sans"/>
            </a:endParaRPr>
          </a:p>
        </p:txBody>
      </p:sp>
      <p:sp>
        <p:nvSpPr>
          <p:cNvPr id="267" name="Google Shape;267;p4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68" name="Google Shape;268;p4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69" name="Google Shape;269;p4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70" name="Google Shape;270;p47"/>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71" name="Google Shape;271;p47"/>
          <p:cNvSpPr txBox="1"/>
          <p:nvPr/>
        </p:nvSpPr>
        <p:spPr>
          <a:xfrm>
            <a:off x="503838"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Hungary</a:t>
            </a:r>
            <a:endParaRPr b="1" sz="1800">
              <a:latin typeface="Inter"/>
              <a:ea typeface="Inter"/>
              <a:cs typeface="Inter"/>
              <a:sym typeface="Inter"/>
            </a:endParaRPr>
          </a:p>
        </p:txBody>
      </p:sp>
      <p:sp>
        <p:nvSpPr>
          <p:cNvPr id="272" name="Google Shape;272;p47"/>
          <p:cNvSpPr txBox="1"/>
          <p:nvPr/>
        </p:nvSpPr>
        <p:spPr>
          <a:xfrm>
            <a:off x="5299108" y="2085068"/>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Venezuela</a:t>
            </a:r>
            <a:endParaRPr b="1" sz="1800">
              <a:latin typeface="Inter"/>
              <a:ea typeface="Inter"/>
              <a:cs typeface="Inter"/>
              <a:sym typeface="Inter"/>
            </a:endParaRPr>
          </a:p>
        </p:txBody>
      </p:sp>
      <p:graphicFrame>
        <p:nvGraphicFramePr>
          <p:cNvPr id="273" name="Google Shape;273;p47"/>
          <p:cNvGraphicFramePr/>
          <p:nvPr/>
        </p:nvGraphicFramePr>
        <p:xfrm>
          <a:off x="503824" y="3910029"/>
          <a:ext cx="3000000" cy="3000000"/>
        </p:xfrm>
        <a:graphic>
          <a:graphicData uri="http://schemas.openxmlformats.org/drawingml/2006/table">
            <a:tbl>
              <a:tblPr>
                <a:noFill/>
                <a:tableStyleId>{D12200CF-3482-452E-8B3D-8D2A2E5136CB}</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All three leaders weakened or took control of key democratic institutions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800">
                          <a:solidFill>
                            <a:schemeClr val="dk1"/>
                          </a:solidFill>
                          <a:latin typeface="Inter"/>
                          <a:ea typeface="Inter"/>
                          <a:cs typeface="Inter"/>
                          <a:sym typeface="Inter"/>
                        </a:rPr>
                        <a:t>2</a:t>
                      </a:r>
                      <a:endParaRPr b="1" sz="18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Each leader targeted critics by criminalizing opposition, taking over media channels, or punishing independent organizations.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All three used a populist narrative to justify anti-democratic actions.</a:t>
                      </a:r>
                      <a:endParaRPr b="1" sz="1200">
                        <a:solidFill>
                          <a:srgbClr val="E95C3D"/>
                        </a:solidFill>
                        <a:latin typeface="Inter"/>
                        <a:ea typeface="Inter"/>
                        <a:cs typeface="Inter"/>
                        <a:sym typeface="Inter"/>
                      </a:endParaRPr>
                    </a:p>
                    <a:p>
                      <a:pPr indent="0" lvl="0" marL="0" rtl="0" algn="ctr">
                        <a:spcBef>
                          <a:spcPts val="0"/>
                        </a:spcBef>
                        <a:spcAft>
                          <a:spcPts val="0"/>
                        </a:spcAft>
                        <a:buNone/>
                      </a:pPr>
                      <a:r>
                        <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74" name="Google Shape;274;p47"/>
          <p:cNvSpPr/>
          <p:nvPr/>
        </p:nvSpPr>
        <p:spPr>
          <a:xfrm rot="-5400000">
            <a:off x="3709675" y="843575"/>
            <a:ext cx="322800" cy="5810100"/>
          </a:xfrm>
          <a:prstGeom prst="rightBrace">
            <a:avLst>
              <a:gd fmla="val 50000" name="adj1"/>
              <a:gd fmla="val 50824"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75" name="Google Shape;275;p47"/>
          <p:cNvSpPr txBox="1"/>
          <p:nvPr/>
        </p:nvSpPr>
        <p:spPr>
          <a:xfrm>
            <a:off x="3199638" y="3037152"/>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76" name="Google Shape;276;p47"/>
          <p:cNvSpPr txBox="1"/>
          <p:nvPr/>
        </p:nvSpPr>
        <p:spPr>
          <a:xfrm>
            <a:off x="1203950" y="1150775"/>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Identify three ways that the three topics are similar. Next, identify two ways in which they differ. In the left column, identify how they are different from each other.</a:t>
            </a:r>
            <a:endParaRPr sz="1200">
              <a:latin typeface="Plus Jakarta Sans"/>
              <a:ea typeface="Plus Jakarta Sans"/>
              <a:cs typeface="Plus Jakarta Sans"/>
              <a:sym typeface="Plus Jakarta Sans"/>
            </a:endParaRPr>
          </a:p>
        </p:txBody>
      </p:sp>
      <p:pic>
        <p:nvPicPr>
          <p:cNvPr id="277" name="Google Shape;277;p47"/>
          <p:cNvPicPr preferRelativeResize="0"/>
          <p:nvPr/>
        </p:nvPicPr>
        <p:blipFill>
          <a:blip r:embed="rId5">
            <a:alphaModFix/>
          </a:blip>
          <a:stretch>
            <a:fillRect/>
          </a:stretch>
        </p:blipFill>
        <p:spPr>
          <a:xfrm>
            <a:off x="580325" y="1150785"/>
            <a:ext cx="674458" cy="674457"/>
          </a:xfrm>
          <a:prstGeom prst="rect">
            <a:avLst/>
          </a:prstGeom>
          <a:noFill/>
          <a:ln>
            <a:noFill/>
          </a:ln>
        </p:spPr>
      </p:pic>
      <p:sp>
        <p:nvSpPr>
          <p:cNvPr id="278" name="Google Shape;278;p47"/>
          <p:cNvSpPr txBox="1"/>
          <p:nvPr/>
        </p:nvSpPr>
        <p:spPr>
          <a:xfrm>
            <a:off x="2901463"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Turkey</a:t>
            </a:r>
            <a:endParaRPr b="1" sz="1800">
              <a:latin typeface="Inter"/>
              <a:ea typeface="Inter"/>
              <a:cs typeface="Inter"/>
              <a:sym typeface="Inter"/>
            </a:endParaRPr>
          </a:p>
        </p:txBody>
      </p:sp>
      <p:sp>
        <p:nvSpPr>
          <p:cNvPr id="279" name="Google Shape;279;p47"/>
          <p:cNvSpPr txBox="1"/>
          <p:nvPr/>
        </p:nvSpPr>
        <p:spPr>
          <a:xfrm>
            <a:off x="2577703" y="5628743"/>
            <a:ext cx="2720100" cy="45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600">
              <a:solidFill>
                <a:srgbClr val="000000"/>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graphicFrame>
        <p:nvGraphicFramePr>
          <p:cNvPr id="280" name="Google Shape;280;p47"/>
          <p:cNvGraphicFramePr/>
          <p:nvPr/>
        </p:nvGraphicFramePr>
        <p:xfrm>
          <a:off x="503850" y="6158225"/>
          <a:ext cx="3000000" cy="3000000"/>
        </p:xfrm>
        <a:graphic>
          <a:graphicData uri="http://schemas.openxmlformats.org/drawingml/2006/table">
            <a:tbl>
              <a:tblPr>
                <a:noFill/>
                <a:tableStyleId>{D12200CF-3482-452E-8B3D-8D2A2E5136CB}</a:tableStyleId>
              </a:tblPr>
              <a:tblGrid>
                <a:gridCol w="1232200"/>
                <a:gridCol w="1859175"/>
                <a:gridCol w="1982200"/>
                <a:gridCol w="1691200"/>
              </a:tblGrid>
              <a:tr h="381000">
                <a:tc>
                  <a:txBody>
                    <a:bodyPr/>
                    <a:lstStyle/>
                    <a:p>
                      <a:pPr indent="0" lvl="0" marL="0" rtl="0" algn="l">
                        <a:spcBef>
                          <a:spcPts val="0"/>
                        </a:spcBef>
                        <a:spcAft>
                          <a:spcPts val="0"/>
                        </a:spcAft>
                        <a:buNone/>
                      </a:pPr>
                      <a:r>
                        <a:rPr b="1" lang="en" sz="1200">
                          <a:latin typeface="Inter"/>
                          <a:ea typeface="Inter"/>
                          <a:cs typeface="Inter"/>
                          <a:sym typeface="Inter"/>
                        </a:rPr>
                        <a:t>1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Relationships with Foreign Powers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Erdogan shifted alliances toward Russia while still navigating relationships with NATO and Europe.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Orbán stayed within the European Union but challenged its norms from inside, pushing an “illiberal democracy” model.</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Chávez openly positioned himself against the United States and built alliances with anti-U.S. regimes like Cuba and Iran.</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latin typeface="Inter"/>
                          <a:ea typeface="Inter"/>
                          <a:cs typeface="Inter"/>
                          <a:sym typeface="Inter"/>
                        </a:rPr>
                        <a:t>2</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Approaches to Opposition and Civil Society</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Erdogan used state violence and large-scale purges especially after the coup attempt (e.g., mass arrests).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Orbán mainly used legal restrictions, propaganda, and funding control to squeeze out dissent while avoiding extreme violence.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Chávez directly punished and blacklisted workers and opponents, particularly those linked to strategic industries like oil.</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81" name="Google Shape;281;p47"/>
          <p:cNvSpPr/>
          <p:nvPr/>
        </p:nvSpPr>
        <p:spPr>
          <a:xfrm>
            <a:off x="810900" y="5720850"/>
            <a:ext cx="1519200" cy="361200"/>
          </a:xfrm>
          <a:prstGeom prst="bentArrow">
            <a:avLst>
              <a:gd fmla="val 25000" name="adj1"/>
              <a:gd fmla="val 23460" name="adj2"/>
              <a:gd fmla="val 25000" name="adj3"/>
              <a:gd fmla="val 43750" name="adj4"/>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“Is There Something Wrong With Democracy?”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57" name="Google Shape;157;p38"/>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59" name="Google Shape;159;p38"/>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61" name="Google Shape;161;p38"/>
          <p:cNvGraphicFramePr/>
          <p:nvPr/>
        </p:nvGraphicFramePr>
        <p:xfrm>
          <a:off x="315750" y="1821825"/>
          <a:ext cx="3000000" cy="3000000"/>
        </p:xfrm>
        <a:graphic>
          <a:graphicData uri="http://schemas.openxmlformats.org/drawingml/2006/table">
            <a:tbl>
              <a:tblPr>
                <a:noFill/>
                <a:tableStyleId>{D12200CF-3482-452E-8B3D-8D2A2E5136CB}</a:tableStyleId>
              </a:tblPr>
              <a:tblGrid>
                <a:gridCol w="71409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endParaRPr sz="1100">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This is the idea that took over the world. First there was one democracy—then 10, then 20. There were some setbacks, but people really seemed to want democracy. And eventually, most of them got one. But 15 years ago, democracy stopped spreading, and it might not pick back up again. Even some places that seemed safely democratic turned out not to be. And people are even getting worried about established democracies like the U.S. So is there something wrong with democracy? I’m Max Fisher. I’m Amanda Taub. We’re journalists at The New York Times. And this is the Interpreter. We can measure democracy kind of like a health score. Over here, there are full democracies like the United States. And over there are dictatorships like North Korea. So the further left a country is, the less democratic it is and the further right a country, the more democratic it is. Now let’s see what happens when we add how rich the countries are. The higher on the graph, the richer the country and the lower on the graph, the poorer the country. Generally, countries have moved up and right. As they got richer, they became more democratic. You’ve got your Englands, your Latvias, your Indonesias. You see a pattern? Countries getting richer. Countries getting more democratic. But look at countries like China and Saudi Arabia. They got richer, but never got more democratic. Look at Russia and Venezuela. They got democratic, but then backslide, which wasn’t supposed to happen. So what’s going on? China looked exactly like places we thought would become democracies next. They built up the rule of law, civil society and some institutions. Normally, those are the building blocks that eventually add up to democracy. But they were really designed to make citizens just happy enough to protect the authoritarian system from the will of the people. And whenever the government feels like it could lose control, it uses the other side of its strategy: violent oppression and coercion. We’re seeing this in more places where dictators are learning how to stop democracy from forming. And at the same time, some elected leaders are developing their own playbook for pulling democratic systems down from within. A handful of seemingly established democracies are sliding back towards dictatorship. These countries didn’t have coups or invasions. In each case, voters elected strongman leaders who dismantled their democracies from within. Venezuela had been democratic for 40 years, then Hugo Chavez rose on a message that only he spoke for the people. People cheered as he accrued power for himself, jailed his opponents and tore down the democratic institutions that constrained him. And when the dust settled, Chavez was unchecked. Society descended into chaos that is getting worse every day. Other elected leaders are using similar tactics, but always bit by bit—in ways that aren’t obvious and might even be popular at the time. One of the most powerful forces that can turn people against democracy is polarization. When people feel scared enough of their political opponents, it feels more important to protect their side than it does to protect democracy. Leaders can exploit that fear. So if you’re Russian and you support Putin, you might blame society’s problems on gay people or nefarious Western plots. If you’re Turkish and support Erdogan, you fear the secular elites will impose military rule. And we’re seeing that kind of polarization and fear start to take hold in established democracies. "You are a racist, no good American." "I was just called a racist." Could it happen in the United States? It still feels impossible. And it might be. So far, the system is resilient. But the warning signs are here. Polarization. Populism. Distrust of institutions. A desire for strongman leaders to smash the system. These things don’t necessarily mean that democracy is doomed. But they show that in times of social stress, even a free people can dismantle their own democracy without realizing they’re doing it. Democracy is still a pretty new system of government. That century-long trend might not have been a trend at all. Just a few one-time moments that we mistook for inevitability. We want to believe it will last forever, but we can’t be sure.</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62" name="Google Shape;162;p38"/>
          <p:cNvSpPr txBox="1"/>
          <p:nvPr/>
        </p:nvSpPr>
        <p:spPr>
          <a:xfrm>
            <a:off x="1700625" y="9656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pic>
        <p:nvPicPr>
          <p:cNvPr id="163" name="Google Shape;163;p38" title="Context@2x transparent.png"/>
          <p:cNvPicPr preferRelativeResize="0"/>
          <p:nvPr/>
        </p:nvPicPr>
        <p:blipFill rotWithShape="1">
          <a:blip r:embed="rId6">
            <a:alphaModFix/>
          </a:blip>
          <a:srcRect b="0" l="0" r="0" t="0"/>
          <a:stretch/>
        </p:blipFill>
        <p:spPr>
          <a:xfrm>
            <a:off x="670051" y="1000489"/>
            <a:ext cx="822875" cy="822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Democracy in Retreat</a:t>
            </a:r>
            <a:endParaRPr sz="1800">
              <a:latin typeface="Halant"/>
              <a:ea typeface="Halant"/>
              <a:cs typeface="Halant"/>
              <a:sym typeface="Halant"/>
            </a:endParaRPr>
          </a:p>
        </p:txBody>
      </p:sp>
      <p:pic>
        <p:nvPicPr>
          <p:cNvPr id="169" name="Google Shape;169;p3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0" name="Google Shape;170;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1" name="Google Shape;171;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2" name="Google Shape;172;p39"/>
          <p:cNvGraphicFramePr/>
          <p:nvPr/>
        </p:nvGraphicFramePr>
        <p:xfrm>
          <a:off x="359791" y="1442266"/>
          <a:ext cx="3000000" cy="3000000"/>
        </p:xfrm>
        <a:graphic>
          <a:graphicData uri="http://schemas.openxmlformats.org/drawingml/2006/table">
            <a:tbl>
              <a:tblPr>
                <a:noFill/>
                <a:tableStyleId>{831DF702-FC99-4F9E-B7A2-D325C2B600D6}</a:tableStyleId>
              </a:tblPr>
              <a:tblGrid>
                <a:gridCol w="4823275"/>
                <a:gridCol w="2267225"/>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late 20th century, the Cold War came to an end, bringing dramatic changes to global politics. For over four decades, the world had been divided between the democratic, capitalist West—led by the United States—and the communist East—led by the Soviet Union. But by 1991, the Soviet Union collapsed under the pressure of political unrest, economic stagnation, and growing independence movements in its republics.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Many historians view this as a turning point when democracy seemed to be on the rise around the world. Others argue that the collapse revealed long-standing weaknesses in the Soviet system and was the final stage in a slow unraveling of authoritarian control.</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fall of the Soviet Union led to a wave of new independent nations across Eastern Europe and Central Asia. Countries like Ukraine, Lithuania, and Kazakhstan emerged from the former Soviet bloc, many of them holding free elections for the first time. At the same time, former Soviet satellite states in Eastern Europe, including Poland, Hungary, and the Czech Republic, began shifting toward democratic systems and joining alliances like NATO and the European Union.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These changes led many people to believe that democracy was spreading and authoritarianism was in decline.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However, not all political shifts moved toward democracy. In the years that followed, some countries that had briefly embraced democratic reforms began to reverse course. Leaders in Russia, Venezuela, Turkey, and other nations started consolidating power, limiting civil liberties, and weakening democratic institutions. This trend is often called “democratic backsliding” or “authoritarian consolidation.”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Global events also contributed to this shift. After the 9/11 attacks in 2001, many governments expanded surveillance and reduced personal freedoms in the name of security. Economic instability, especially after the 2008 financial crisis, made citizens in some countries more willing to support strongman leaders who promised order and prosperity.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In some places, populist leaders gained power by blaming elites, immigrants, or international institutions for national problems.</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By the early 21st century, the early optimism after the Cold War had faded. While some regions saw continued progress toward democratic governance, others witnessed the erosion of democratic norms. As a result, the world entered a new era where the spread of democracy could no longer be taken for granted, and where the struggle between authoritarianism and democracy once again shaped global affairs.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caused the collapse of the Soviet Union in 1991?</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did many new countries do after the Soviet Union ended?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happened in some countries after they became democracies?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did some people support stronger leaders in the 2000s?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changed about how people saw democracy in the 21st century?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73" name="Google Shape;173;p39"/>
          <p:cNvSpPr txBox="1"/>
          <p:nvPr/>
        </p:nvSpPr>
        <p:spPr>
          <a:xfrm>
            <a:off x="1878102" y="5870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74" name="Google Shape;174;p39"/>
          <p:cNvPicPr preferRelativeResize="0"/>
          <p:nvPr/>
        </p:nvPicPr>
        <p:blipFill rotWithShape="1">
          <a:blip r:embed="rId4">
            <a:alphaModFix/>
          </a:blip>
          <a:srcRect b="0" l="0" r="0" t="0"/>
          <a:stretch/>
        </p:blipFill>
        <p:spPr>
          <a:xfrm>
            <a:off x="694375" y="504759"/>
            <a:ext cx="1004826" cy="10048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40"/>
          <p:cNvSpPr txBox="1"/>
          <p:nvPr/>
        </p:nvSpPr>
        <p:spPr>
          <a:xfrm>
            <a:off x="0" y="0"/>
            <a:ext cx="7772400" cy="986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Democracy in Retreat</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80" name="Google Shape;180;p40"/>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81" name="Google Shape;181;p40"/>
          <p:cNvSpPr txBox="1"/>
          <p:nvPr/>
        </p:nvSpPr>
        <p:spPr>
          <a:xfrm>
            <a:off x="992275" y="1475400"/>
            <a:ext cx="6284700" cy="554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a:t>
            </a:r>
            <a:r>
              <a:rPr lang="en" sz="1200">
                <a:latin typeface="Inter"/>
                <a:ea typeface="Inter"/>
                <a:cs typeface="Inter"/>
                <a:sym typeface="Inter"/>
              </a:rPr>
              <a:t>Specific actions taken by the leader or ruling party that </a:t>
            </a:r>
            <a:r>
              <a:rPr b="1" lang="en" sz="1200" u="sng">
                <a:latin typeface="Inter"/>
                <a:ea typeface="Inter"/>
                <a:cs typeface="Inter"/>
                <a:sym typeface="Inter"/>
              </a:rPr>
              <a:t>weakened </a:t>
            </a:r>
            <a:r>
              <a:rPr lang="en" sz="1200">
                <a:latin typeface="Inter"/>
                <a:ea typeface="Inter"/>
                <a:cs typeface="Inter"/>
                <a:sym typeface="Inter"/>
              </a:rPr>
              <a:t>democracy</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182" name="Google Shape;182;p40"/>
          <p:cNvSpPr/>
          <p:nvPr/>
        </p:nvSpPr>
        <p:spPr>
          <a:xfrm>
            <a:off x="561175" y="1563350"/>
            <a:ext cx="431100" cy="177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3" name="Google Shape;183;p40"/>
          <p:cNvSpPr txBox="1"/>
          <p:nvPr/>
        </p:nvSpPr>
        <p:spPr>
          <a:xfrm>
            <a:off x="495400" y="10737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reading </a:t>
            </a:r>
            <a:r>
              <a:rPr lang="en" sz="1200">
                <a:latin typeface="Halant"/>
                <a:ea typeface="Halant"/>
                <a:cs typeface="Halant"/>
                <a:sym typeface="Halant"/>
              </a:rPr>
              <a:t>your assigned source</a:t>
            </a:r>
            <a:r>
              <a:rPr lang="en" sz="1200">
                <a:solidFill>
                  <a:srgbClr val="000000"/>
                </a:solidFill>
                <a:latin typeface="Halant"/>
                <a:ea typeface="Halant"/>
                <a:cs typeface="Halant"/>
                <a:sym typeface="Halant"/>
              </a:rPr>
              <a:t>, use </a:t>
            </a:r>
            <a:r>
              <a:rPr lang="en" sz="1200">
                <a:latin typeface="Halant"/>
                <a:ea typeface="Halant"/>
                <a:cs typeface="Halant"/>
                <a:sym typeface="Halant"/>
              </a:rPr>
              <a:t>a</a:t>
            </a:r>
            <a:r>
              <a:rPr lang="en" sz="1200">
                <a:solidFill>
                  <a:srgbClr val="000000"/>
                </a:solidFill>
                <a:latin typeface="Halant"/>
                <a:ea typeface="Halant"/>
                <a:cs typeface="Halant"/>
                <a:sym typeface="Halant"/>
              </a:rPr>
              <a:t> highlighter to annotate the component below:</a:t>
            </a:r>
            <a:endParaRPr/>
          </a:p>
        </p:txBody>
      </p:sp>
      <p:sp>
        <p:nvSpPr>
          <p:cNvPr id="184" name="Google Shape;184;p40"/>
          <p:cNvSpPr txBox="1"/>
          <p:nvPr/>
        </p:nvSpPr>
        <p:spPr>
          <a:xfrm>
            <a:off x="448600" y="1870425"/>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000000"/>
                </a:solidFill>
                <a:latin typeface="Halant"/>
                <a:ea typeface="Halant"/>
                <a:cs typeface="Halant"/>
                <a:sym typeface="Halant"/>
              </a:rPr>
              <a:t>After completing the reading, </a:t>
            </a:r>
            <a:r>
              <a:rPr lang="en" sz="1200">
                <a:latin typeface="Halant"/>
                <a:ea typeface="Halant"/>
                <a:cs typeface="Halant"/>
                <a:sym typeface="Halant"/>
              </a:rPr>
              <a:t>complete the table below based on your annotations, then take turns sharing with two peers and jot down key information shared with you.</a:t>
            </a:r>
            <a:endParaRPr sz="1200">
              <a:solidFill>
                <a:srgbClr val="000000"/>
              </a:solidFill>
              <a:latin typeface="Halant"/>
              <a:ea typeface="Halant"/>
              <a:cs typeface="Halant"/>
              <a:sym typeface="Halant"/>
            </a:endParaRPr>
          </a:p>
        </p:txBody>
      </p:sp>
      <p:graphicFrame>
        <p:nvGraphicFramePr>
          <p:cNvPr id="185" name="Google Shape;185;p40"/>
          <p:cNvGraphicFramePr/>
          <p:nvPr/>
        </p:nvGraphicFramePr>
        <p:xfrm>
          <a:off x="564550" y="2477500"/>
          <a:ext cx="3000000" cy="3000000"/>
        </p:xfrm>
        <a:graphic>
          <a:graphicData uri="http://schemas.openxmlformats.org/drawingml/2006/table">
            <a:tbl>
              <a:tblPr>
                <a:noFill/>
                <a:tableStyleId>{D12200CF-3482-452E-8B3D-8D2A2E5136CB}</a:tableStyleId>
              </a:tblPr>
              <a:tblGrid>
                <a:gridCol w="3313050"/>
                <a:gridCol w="3313050"/>
              </a:tblGrid>
              <a:tr h="486775">
                <a:tc gridSpan="2">
                  <a:txBody>
                    <a:bodyPr/>
                    <a:lstStyle/>
                    <a:p>
                      <a:pPr indent="0" lvl="0" marL="0" rtl="0" algn="l">
                        <a:lnSpc>
                          <a:spcPct val="115000"/>
                        </a:lnSpc>
                        <a:spcBef>
                          <a:spcPts val="0"/>
                        </a:spcBef>
                        <a:spcAft>
                          <a:spcPts val="0"/>
                        </a:spcAft>
                        <a:buNone/>
                      </a:pPr>
                      <a:r>
                        <a:rPr b="1" lang="en">
                          <a:latin typeface="Inter"/>
                          <a:ea typeface="Inter"/>
                          <a:cs typeface="Inter"/>
                          <a:sym typeface="Inter"/>
                        </a:rPr>
                        <a:t>Assigned Country:</a:t>
                      </a:r>
                      <a:endParaRPr b="1">
                        <a:latin typeface="Inter"/>
                        <a:ea typeface="Inter"/>
                        <a:cs typeface="Inter"/>
                        <a:sym typeface="Inter"/>
                      </a:endParaRPr>
                    </a:p>
                  </a:txBody>
                  <a:tcPr marT="91425" marB="91425" marR="91425" marL="91425" anchor="ctr">
                    <a:solidFill>
                      <a:srgbClr val="D9D9D9"/>
                    </a:solidFill>
                  </a:tcP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A Assigned Country:</a:t>
                      </a:r>
                      <a:endParaRPr b="1"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B Assigned Country:</a:t>
                      </a:r>
                      <a:endParaRPr b="1" sz="1200">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latin typeface="Inter"/>
                        <a:ea typeface="Inter"/>
                        <a:cs typeface="Inter"/>
                        <a:sym typeface="Inter"/>
                      </a:endParaRPr>
                    </a:p>
                  </a:txBody>
                  <a:tcPr marT="91425" marB="91425" marR="91425" marL="91425" anchor="ctr"/>
                </a:tc>
                <a:tc hMerge="1"/>
              </a:tr>
            </a:tbl>
          </a:graphicData>
        </a:graphic>
      </p:graphicFrame>
      <p:pic>
        <p:nvPicPr>
          <p:cNvPr id="186" name="Google Shape;186;p40"/>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87" name="Google Shape;187;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8" name="Google Shape;188;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41"/>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94" name="Google Shape;194;p41"/>
          <p:cNvSpPr txBox="1"/>
          <p:nvPr/>
        </p:nvSpPr>
        <p:spPr>
          <a:xfrm>
            <a:off x="0" y="0"/>
            <a:ext cx="7772400" cy="966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Examining Anti-Democratic Forces in Hungary</a:t>
            </a:r>
            <a:endParaRPr sz="19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95" name="Google Shape;195;p41"/>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96" name="Google Shape;196;p41"/>
          <p:cNvGraphicFramePr/>
          <p:nvPr/>
        </p:nvGraphicFramePr>
        <p:xfrm>
          <a:off x="358741" y="1171435"/>
          <a:ext cx="3000000" cy="3000000"/>
        </p:xfrm>
        <a:graphic>
          <a:graphicData uri="http://schemas.openxmlformats.org/drawingml/2006/table">
            <a:tbl>
              <a:tblPr>
                <a:noFill/>
                <a:tableStyleId>{831DF702-FC99-4F9E-B7A2-D325C2B600D6}</a:tableStyleId>
              </a:tblPr>
              <a:tblGrid>
                <a:gridCol w="2342900"/>
                <a:gridCol w="1718125"/>
                <a:gridCol w="3003900"/>
              </a:tblGrid>
              <a:tr h="299750">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Patrick Kingsley, "Viktor Orban Sees Enemies Everywhere. That’s Why He Keeps Winning,”</a:t>
                      </a:r>
                      <a:br>
                        <a:rPr lang="en" sz="1200">
                          <a:solidFill>
                            <a:schemeClr val="dk1"/>
                          </a:solidFill>
                          <a:latin typeface="Halant"/>
                          <a:ea typeface="Halant"/>
                          <a:cs typeface="Halant"/>
                          <a:sym typeface="Halant"/>
                        </a:rPr>
                      </a:br>
                      <a:r>
                        <a:rPr i="1" lang="en" sz="1200">
                          <a:solidFill>
                            <a:schemeClr val="dk1"/>
                          </a:solidFill>
                          <a:latin typeface="Halant"/>
                          <a:ea typeface="Halant"/>
                          <a:cs typeface="Halant"/>
                          <a:sym typeface="Halant"/>
                        </a:rPr>
                        <a:t> The New York Times</a:t>
                      </a:r>
                      <a:r>
                        <a:rPr lang="en" sz="1200">
                          <a:solidFill>
                            <a:schemeClr val="dk1"/>
                          </a:solidFill>
                          <a:latin typeface="Halant"/>
                          <a:ea typeface="Halant"/>
                          <a:cs typeface="Halant"/>
                          <a:sym typeface="Halant"/>
                        </a:rPr>
                        <a:t>, March 27, 2018.</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Patrick Kingsley is the Jerusalem Bureau Chief for the New York Times.</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Billboards. TV campaigns. Radio programs. The anti-immigrant government of Prime Minister Viktor Orban uses different levers to influence public opinion, particularly on the subject of the European refugee crisis. Even school textbooks. On Page 155 of the latest eighth-grade history textbook, students are told that Mr. Orban thinks refugees are a threat to Hungary — and then encouraged to believe he is right. “It can be problematic,” the book concludes, “for different cultures to coexist.”.....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For the past eight years, Mr. Orban has waged a systemic assault on the hardware of Hungary’s democracy — rewriting the national Constitution, reshaping the judiciary and tweaking the electoral system to favor his Fidesz party. Less conspicuously, Mr. Orban is also trying to recode the software of Hungary’s democracy — its cultural sphere, civil society and education system, especially its central bank, the body most crucial to arresting the economic fall. His party’s appointees or supporters dominate many artistic institutions and universities. A growing number of plays and exhibitions have had nationalist or anti-Western undertones. Religious groups and nongovernment organizations critical of Fidesz have seen funding dry up. He has especially vilified pro-democracy organizations funded by the Hungarian-American philanthropist George Soros. National opinion surveys are used to steer public opinion as much as collect it, while history is also up for grabs. The government has jousted with educators over textbooks while promoting a narrative of Hungarian victimhood and ethnocentrism. “The government’s goal,” said Laszlo Miklosi, president of the Association of Hungarian History Teachers, “is to create a version of history preferable to Orban.”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With Hungary holding a general election on April 8, Mr. Orban is expected to win easily, enhancing his status as a leading figure in the global far right. For many pro-democracy Westerners, Mr. Orban’s efforts to build an “illiberal democracy” inside the European Union is chilling. Among many far-right populists on both sides of the Atlantic, he is revered.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This month, tens of thousands of people marched in Budapest to cheer a speech by the prime minister in a political rally to help Fidesz win re-election. While channeling money toward its supporters, the government has simultaneously squeezed alternative sources of funding for NGOs that oppose its ideas. With few funding opportunities now available inside Hungary, human rights groups have become increasingly reliant on foreign money — in particular from the Norwegian government and the Open Society Foundation, a charity run by Mr. Soros.  In response, the authorities raided some of the organizations that distributed Norwegian money, and accused several of the recipients — including the Hungarian Civil Liberties Union and the Hungarian Helsinki Committee, two of the country’s most prestigious watchdogs — of acting on behalf of foreign powers.The Orban government later forced rights groups receiving more than 24,000 euros (roughly $30,000) from foreign sources to register with the authorities, and led a smear campaign against Mr. Soros and the groups he finances.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202" name="Google Shape;202;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3" name="Google Shape;203;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4" name="Google Shape;204;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6" name="Google Shape;206;p42"/>
          <p:cNvSpPr txBox="1"/>
          <p:nvPr/>
        </p:nvSpPr>
        <p:spPr>
          <a:xfrm>
            <a:off x="503838"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Hungary</a:t>
            </a:r>
            <a:endParaRPr b="1" sz="1800">
              <a:latin typeface="Inter"/>
              <a:ea typeface="Inter"/>
              <a:cs typeface="Inter"/>
              <a:sym typeface="Inter"/>
            </a:endParaRPr>
          </a:p>
        </p:txBody>
      </p:sp>
      <p:sp>
        <p:nvSpPr>
          <p:cNvPr id="207" name="Google Shape;207;p42"/>
          <p:cNvSpPr txBox="1"/>
          <p:nvPr/>
        </p:nvSpPr>
        <p:spPr>
          <a:xfrm>
            <a:off x="5299108" y="2085068"/>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Venezuela</a:t>
            </a:r>
            <a:endParaRPr b="1" sz="1800">
              <a:latin typeface="Inter"/>
              <a:ea typeface="Inter"/>
              <a:cs typeface="Inter"/>
              <a:sym typeface="Inter"/>
            </a:endParaRPr>
          </a:p>
        </p:txBody>
      </p:sp>
      <p:graphicFrame>
        <p:nvGraphicFramePr>
          <p:cNvPr id="208" name="Google Shape;208;p42"/>
          <p:cNvGraphicFramePr/>
          <p:nvPr/>
        </p:nvGraphicFramePr>
        <p:xfrm>
          <a:off x="503824" y="3910029"/>
          <a:ext cx="3000000" cy="3000000"/>
        </p:xfrm>
        <a:graphic>
          <a:graphicData uri="http://schemas.openxmlformats.org/drawingml/2006/table">
            <a:tbl>
              <a:tblPr>
                <a:noFill/>
                <a:tableStyleId>{D12200CF-3482-452E-8B3D-8D2A2E5136CB}</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9" name="Google Shape;209;p42"/>
          <p:cNvSpPr/>
          <p:nvPr/>
        </p:nvSpPr>
        <p:spPr>
          <a:xfrm rot="-5400000">
            <a:off x="3709675" y="843575"/>
            <a:ext cx="322800" cy="5810100"/>
          </a:xfrm>
          <a:prstGeom prst="rightBrace">
            <a:avLst>
              <a:gd fmla="val 50000" name="adj1"/>
              <a:gd fmla="val 50824"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10" name="Google Shape;210;p42"/>
          <p:cNvSpPr txBox="1"/>
          <p:nvPr/>
        </p:nvSpPr>
        <p:spPr>
          <a:xfrm>
            <a:off x="3199638" y="3037152"/>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11" name="Google Shape;211;p42"/>
          <p:cNvSpPr txBox="1"/>
          <p:nvPr/>
        </p:nvSpPr>
        <p:spPr>
          <a:xfrm>
            <a:off x="1203950" y="1150775"/>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Identify three ways that the three topics are similar. Next, identify two ways in which they differ. In the left column, identify how they are different from each other.</a:t>
            </a:r>
            <a:endParaRPr sz="1200">
              <a:latin typeface="Plus Jakarta Sans"/>
              <a:ea typeface="Plus Jakarta Sans"/>
              <a:cs typeface="Plus Jakarta Sans"/>
              <a:sym typeface="Plus Jakarta Sans"/>
            </a:endParaRPr>
          </a:p>
        </p:txBody>
      </p:sp>
      <p:pic>
        <p:nvPicPr>
          <p:cNvPr id="212" name="Google Shape;212;p42"/>
          <p:cNvPicPr preferRelativeResize="0"/>
          <p:nvPr/>
        </p:nvPicPr>
        <p:blipFill>
          <a:blip r:embed="rId5">
            <a:alphaModFix/>
          </a:blip>
          <a:stretch>
            <a:fillRect/>
          </a:stretch>
        </p:blipFill>
        <p:spPr>
          <a:xfrm>
            <a:off x="580325" y="1150785"/>
            <a:ext cx="674458" cy="674457"/>
          </a:xfrm>
          <a:prstGeom prst="rect">
            <a:avLst/>
          </a:prstGeom>
          <a:noFill/>
          <a:ln>
            <a:noFill/>
          </a:ln>
        </p:spPr>
      </p:pic>
      <p:sp>
        <p:nvSpPr>
          <p:cNvPr id="213" name="Google Shape;213;p42"/>
          <p:cNvSpPr txBox="1"/>
          <p:nvPr/>
        </p:nvSpPr>
        <p:spPr>
          <a:xfrm>
            <a:off x="2901463" y="208507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latin typeface="Inter"/>
                <a:ea typeface="Inter"/>
                <a:cs typeface="Inter"/>
                <a:sym typeface="Inter"/>
              </a:rPr>
              <a:t>Turkey</a:t>
            </a:r>
            <a:endParaRPr b="1" sz="1800">
              <a:latin typeface="Inter"/>
              <a:ea typeface="Inter"/>
              <a:cs typeface="Inter"/>
              <a:sym typeface="Inter"/>
            </a:endParaRPr>
          </a:p>
        </p:txBody>
      </p:sp>
      <p:sp>
        <p:nvSpPr>
          <p:cNvPr id="214" name="Google Shape;214;p42"/>
          <p:cNvSpPr txBox="1"/>
          <p:nvPr/>
        </p:nvSpPr>
        <p:spPr>
          <a:xfrm>
            <a:off x="2577703" y="5628743"/>
            <a:ext cx="2720100" cy="45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lang="en" sz="1600">
                <a:solidFill>
                  <a:srgbClr val="000000"/>
                </a:solidFill>
                <a:latin typeface="Inter"/>
                <a:ea typeface="Inter"/>
                <a:cs typeface="Inter"/>
                <a:sym typeface="Inter"/>
              </a:rPr>
              <a:t>Different in regards to...</a:t>
            </a:r>
            <a:endParaRPr sz="1600">
              <a:solidFill>
                <a:srgbClr val="000000"/>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graphicFrame>
        <p:nvGraphicFramePr>
          <p:cNvPr id="215" name="Google Shape;215;p42"/>
          <p:cNvGraphicFramePr/>
          <p:nvPr/>
        </p:nvGraphicFramePr>
        <p:xfrm>
          <a:off x="503850" y="6158225"/>
          <a:ext cx="3000000" cy="3000000"/>
        </p:xfrm>
        <a:graphic>
          <a:graphicData uri="http://schemas.openxmlformats.org/drawingml/2006/table">
            <a:tbl>
              <a:tblPr>
                <a:noFill/>
                <a:tableStyleId>{D12200CF-3482-452E-8B3D-8D2A2E5136CB}</a:tableStyleId>
              </a:tblPr>
              <a:tblGrid>
                <a:gridCol w="1232200"/>
                <a:gridCol w="1859175"/>
                <a:gridCol w="1982200"/>
                <a:gridCol w="1691200"/>
              </a:tblGrid>
              <a:tr h="381000">
                <a:tc>
                  <a:txBody>
                    <a:bodyPr/>
                    <a:lstStyle/>
                    <a:p>
                      <a:pPr indent="0" lvl="0" marL="0" rtl="0" algn="l">
                        <a:spcBef>
                          <a:spcPts val="0"/>
                        </a:spcBef>
                        <a:spcAft>
                          <a:spcPts val="0"/>
                        </a:spcAft>
                        <a:buNone/>
                      </a:pPr>
                      <a:r>
                        <a:rPr b="1" lang="en" sz="1200">
                          <a:latin typeface="Inter"/>
                          <a:ea typeface="Inter"/>
                          <a:cs typeface="Inter"/>
                          <a:sym typeface="Inter"/>
                        </a:rPr>
                        <a:t>1</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2</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216" name="Google Shape;216;p42"/>
          <p:cNvSpPr/>
          <p:nvPr/>
        </p:nvSpPr>
        <p:spPr>
          <a:xfrm>
            <a:off x="810900" y="5720850"/>
            <a:ext cx="1519200" cy="361200"/>
          </a:xfrm>
          <a:prstGeom prst="bentArrow">
            <a:avLst>
              <a:gd fmla="val 25000" name="adj1"/>
              <a:gd fmla="val 23460" name="adj2"/>
              <a:gd fmla="val 25000" name="adj3"/>
              <a:gd fmla="val 43750" name="adj4"/>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0" name="Shape 220"/>
        <p:cNvGrpSpPr/>
        <p:nvPr/>
      </p:nvGrpSpPr>
      <p:grpSpPr>
        <a:xfrm>
          <a:off x="0" y="0"/>
          <a:ext cx="0" cy="0"/>
          <a:chOff x="0" y="0"/>
          <a:chExt cx="0" cy="0"/>
        </a:xfrm>
      </p:grpSpPr>
      <p:sp>
        <p:nvSpPr>
          <p:cNvPr id="221" name="Google Shape;221;p43"/>
          <p:cNvSpPr txBox="1"/>
          <p:nvPr/>
        </p:nvSpPr>
        <p:spPr>
          <a:xfrm>
            <a:off x="330000" y="1125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222" name="Google Shape;222;p43"/>
          <p:cNvSpPr txBox="1"/>
          <p:nvPr/>
        </p:nvSpPr>
        <p:spPr>
          <a:xfrm>
            <a:off x="504000" y="14872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a:t>
            </a:r>
            <a:r>
              <a:rPr lang="en" sz="1200">
                <a:latin typeface="Halant"/>
                <a:ea typeface="Halant"/>
                <a:cs typeface="Halant"/>
                <a:sym typeface="Halant"/>
              </a:rPr>
              <a:t>watching the </a:t>
            </a:r>
            <a:r>
              <a:rPr lang="en" sz="1200" u="sng">
                <a:solidFill>
                  <a:schemeClr val="hlink"/>
                </a:solidFill>
                <a:latin typeface="Halant"/>
                <a:ea typeface="Halant"/>
                <a:cs typeface="Halant"/>
                <a:sym typeface="Halant"/>
                <a:hlinkClick r:id="rId3"/>
              </a:rPr>
              <a:t>video,</a:t>
            </a:r>
            <a:r>
              <a:rPr lang="en" sz="1200">
                <a:latin typeface="Halant"/>
                <a:ea typeface="Halant"/>
                <a:cs typeface="Halant"/>
                <a:sym typeface="Halant"/>
              </a:rPr>
              <a:t> answer the following questions.</a:t>
            </a:r>
            <a:endParaRPr/>
          </a:p>
        </p:txBody>
      </p:sp>
      <p:graphicFrame>
        <p:nvGraphicFramePr>
          <p:cNvPr id="223" name="Google Shape;223;p43"/>
          <p:cNvGraphicFramePr/>
          <p:nvPr/>
        </p:nvGraphicFramePr>
        <p:xfrm>
          <a:off x="728250" y="1998725"/>
          <a:ext cx="3000000" cy="3000000"/>
        </p:xfrm>
        <a:graphic>
          <a:graphicData uri="http://schemas.openxmlformats.org/drawingml/2006/table">
            <a:tbl>
              <a:tblPr>
                <a:noFill/>
                <a:tableStyleId>{D12200CF-3482-452E-8B3D-8D2A2E5136CB}</a:tableStyleId>
              </a:tblPr>
              <a:tblGrid>
                <a:gridCol w="3157950"/>
                <a:gridCol w="3157950"/>
              </a:tblGrid>
              <a:tr h="381000">
                <a:tc>
                  <a:txBody>
                    <a:bodyPr/>
                    <a:lstStyle/>
                    <a:p>
                      <a:pPr indent="0" lvl="0" marL="0" rtl="0" algn="ctr">
                        <a:spcBef>
                          <a:spcPts val="0"/>
                        </a:spcBef>
                        <a:spcAft>
                          <a:spcPts val="0"/>
                        </a:spcAft>
                        <a:buNone/>
                      </a:pPr>
                      <a:r>
                        <a:rPr b="1" lang="en" sz="1200">
                          <a:latin typeface="Inter"/>
                          <a:ea typeface="Inter"/>
                          <a:cs typeface="Inter"/>
                          <a:sym typeface="Inter"/>
                        </a:rPr>
                        <a:t>According to the video, why do democracies fail or weaken?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Do you think democracy is guaranteed to survive? Why or why not?</a:t>
                      </a:r>
                      <a:endParaRPr b="1" sz="1200">
                        <a:latin typeface="Inter"/>
                        <a:ea typeface="Inter"/>
                        <a:cs typeface="Inter"/>
                        <a:sym typeface="Inter"/>
                      </a:endParaRPr>
                    </a:p>
                  </a:txBody>
                  <a:tcPr marT="91425" marB="91425" marR="91425" marL="91425"/>
                </a:tc>
              </a:tr>
              <a:tr h="381000">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When political divisions become extreme, people prioritize loyalty to their side over defending democratic principles. This makes them more susceptible to leaders who exploit fear and division, such as Putin in Russia or Erdogan in Turkey.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Growing distrust in institutions and desire for strongman leaders to “smash the system” also weaken democracy. Even established democracies like the U.S. show warning signs, such as extreme polarization, populism, and institutional distrust.</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Democracies like Venezuela and Russia didn't collapse due to coups; instead, elected strongmen dismantled democratic systems legally and gradually. For example, Hugo Chávez rose to power with popular support, then centralized authority, jailed opponents, and destroyed democratic institutions.</a:t>
                      </a:r>
                      <a:endParaRPr>
                        <a:solidFill>
                          <a:srgbClr val="E95C3D"/>
                        </a:solidFill>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 don’t think democracy is guaranteed to survive. The video showed that even countries that were democratic for a long time can slowly lose their freedoms. Sometimes people support leaders who seem strong, even if they start to take away rights. If people don’t pay attention or get too divided, they might not realize democracy is slipping away until it’s too late.</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224" name="Google Shape;224;p4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“Is There Something Wrong With Democracy?” (Exemplar)</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25" name="Google Shape;225;p43"/>
          <p:cNvPicPr preferRelativeResize="0"/>
          <p:nvPr/>
        </p:nvPicPr>
        <p:blipFill>
          <a:blip r:embed="rId4">
            <a:alphaModFix/>
          </a:blip>
          <a:stretch>
            <a:fillRect/>
          </a:stretch>
        </p:blipFill>
        <p:spPr>
          <a:xfrm>
            <a:off x="216272" y="110272"/>
            <a:ext cx="1056536" cy="438114"/>
          </a:xfrm>
          <a:prstGeom prst="rect">
            <a:avLst/>
          </a:prstGeom>
          <a:noFill/>
          <a:ln>
            <a:noFill/>
          </a:ln>
        </p:spPr>
      </p:pic>
      <p:pic>
        <p:nvPicPr>
          <p:cNvPr id="226" name="Google Shape;226;p43"/>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227" name="Google Shape;227;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8" name="Google Shape;228;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2" name="Shape 232"/>
        <p:cNvGrpSpPr/>
        <p:nvPr/>
      </p:nvGrpSpPr>
      <p:grpSpPr>
        <a:xfrm>
          <a:off x="0" y="0"/>
          <a:ext cx="0" cy="0"/>
          <a:chOff x="0" y="0"/>
          <a:chExt cx="0" cy="0"/>
        </a:xfrm>
      </p:grpSpPr>
      <p:sp>
        <p:nvSpPr>
          <p:cNvPr id="233" name="Google Shape;233;p4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Democracy in Retreat (Exemplar)</a:t>
            </a:r>
            <a:endParaRPr sz="1800">
              <a:latin typeface="Halant"/>
              <a:ea typeface="Halant"/>
              <a:cs typeface="Halant"/>
              <a:sym typeface="Halant"/>
            </a:endParaRPr>
          </a:p>
        </p:txBody>
      </p:sp>
      <p:pic>
        <p:nvPicPr>
          <p:cNvPr id="234" name="Google Shape;234;p4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5" name="Google Shape;235;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6" name="Google Shape;236;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37" name="Google Shape;237;p44"/>
          <p:cNvGraphicFramePr/>
          <p:nvPr/>
        </p:nvGraphicFramePr>
        <p:xfrm>
          <a:off x="359791" y="1442266"/>
          <a:ext cx="3000000" cy="3000000"/>
        </p:xfrm>
        <a:graphic>
          <a:graphicData uri="http://schemas.openxmlformats.org/drawingml/2006/table">
            <a:tbl>
              <a:tblPr>
                <a:noFill/>
                <a:tableStyleId>{831DF702-FC99-4F9E-B7A2-D325C2B600D6}</a:tableStyleId>
              </a:tblPr>
              <a:tblGrid>
                <a:gridCol w="4823275"/>
                <a:gridCol w="2267225"/>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 the late 20th century, the Cold War came to an end, bringing dramatic changes to global politics. For over four decades, the world had been divided between the democratic, capitalist West—led by the United States—and the communist East—led by the Soviet Union. But by 1991, the Soviet Union collapsed under the pressure of political unrest, economic stagnation, and growing independence movements in its republics.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Many historians view this as a turning point when democracy seemed to be on the rise around the world. Others argue that the collapse revealed long-standing weaknesses in the Soviet system and was the final stage in a slow unraveling of authoritarian control.</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fall of the Soviet Union led to a wave of new independent nations across Eastern Europe and Central Asia. Countries like Ukraine, Lithuania, and Kazakhstan emerged from the former Soviet bloc, many of them holding free elections for the first time. At the same time, former Soviet satellite states in Eastern Europe, including Poland, Hungary, and the Czech Republic, began shifting toward democratic systems and joining alliances like NATO and the European Union.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These changes led many people to believe that democracy was spreading and authoritarianism was in decline.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However, not all political shifts moved toward democracy. In the years that followed, some countries that had briefly embraced democratic reforms began to reverse course. Leaders in Russia, Venezuela, Turkey, and other nations started consolidating power, limiting civil liberties, and weakening democratic institutions. This trend is often called “democratic backsliding” or “authoritarian consolidation.”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Global events also contributed to this shift. After the 9/11 attacks in 2001, many governments expanded surveillance and reduced personal freedoms in the name of security. Economic instability, especially after the 2008 financial crisis, made citizens in some countries more willing to support strongman leaders who promised order and prosperity.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In some places, populist leaders gained power by blaming elites, immigrants, or international institutions for national problems.</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By the early 21st century, the early optimism after the Cold War had faded. While some regions saw continued progress toward democratic governance, others witnessed the erosion of democratic norms. As a result, the world entered a new era where the spread of democracy could no longer be taken for granted, and where the struggle between authoritarianism and democracy once again shaped global affairs.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caused the collapse of the Soviet Union in 1991?</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Political unrest, economic stagnation, and growing independence movements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did many new countries do after the Soviet Union ended?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They held elections, started to become democracies, and joined alliances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happened in some countries after they became democracies?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Some started democratic backsliding and authoritarian consolidation</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did some people support stronger leaders in the 2000s?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Because of fear after terrorist attacks and economic problems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What changed about how people saw democracy in the 21st century?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People were less hopeful because some countries were losing their freedoms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38" name="Google Shape;238;p44"/>
          <p:cNvSpPr txBox="1"/>
          <p:nvPr/>
        </p:nvSpPr>
        <p:spPr>
          <a:xfrm>
            <a:off x="1878102" y="5870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239" name="Google Shape;239;p44"/>
          <p:cNvPicPr preferRelativeResize="0"/>
          <p:nvPr/>
        </p:nvPicPr>
        <p:blipFill rotWithShape="1">
          <a:blip r:embed="rId4">
            <a:alphaModFix/>
          </a:blip>
          <a:srcRect b="0" l="0" r="0" t="0"/>
          <a:stretch/>
        </p:blipFill>
        <p:spPr>
          <a:xfrm>
            <a:off x="694375" y="504759"/>
            <a:ext cx="1004826" cy="100482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3" name="Shape 243"/>
        <p:cNvGrpSpPr/>
        <p:nvPr/>
      </p:nvGrpSpPr>
      <p:grpSpPr>
        <a:xfrm>
          <a:off x="0" y="0"/>
          <a:ext cx="0" cy="0"/>
          <a:chOff x="0" y="0"/>
          <a:chExt cx="0" cy="0"/>
        </a:xfrm>
      </p:grpSpPr>
      <p:sp>
        <p:nvSpPr>
          <p:cNvPr id="244" name="Google Shape;244;p45"/>
          <p:cNvSpPr txBox="1"/>
          <p:nvPr/>
        </p:nvSpPr>
        <p:spPr>
          <a:xfrm>
            <a:off x="0" y="0"/>
            <a:ext cx="7772400" cy="986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Group Work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Democracy in Retreat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45" name="Google Shape;245;p45"/>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46" name="Google Shape;246;p45"/>
          <p:cNvSpPr txBox="1"/>
          <p:nvPr/>
        </p:nvSpPr>
        <p:spPr>
          <a:xfrm>
            <a:off x="992275" y="1475400"/>
            <a:ext cx="6284700" cy="554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a:t>
            </a:r>
            <a:r>
              <a:rPr lang="en" sz="1200">
                <a:latin typeface="Inter"/>
                <a:ea typeface="Inter"/>
                <a:cs typeface="Inter"/>
                <a:sym typeface="Inter"/>
              </a:rPr>
              <a:t>Specific actions taken by the leader or ruling party that </a:t>
            </a:r>
            <a:r>
              <a:rPr b="1" lang="en" sz="1200" u="sng">
                <a:latin typeface="Inter"/>
                <a:ea typeface="Inter"/>
                <a:cs typeface="Inter"/>
                <a:sym typeface="Inter"/>
              </a:rPr>
              <a:t>weakened </a:t>
            </a:r>
            <a:r>
              <a:rPr lang="en" sz="1200">
                <a:latin typeface="Inter"/>
                <a:ea typeface="Inter"/>
                <a:cs typeface="Inter"/>
                <a:sym typeface="Inter"/>
              </a:rPr>
              <a:t>democracy</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247" name="Google Shape;247;p45"/>
          <p:cNvSpPr/>
          <p:nvPr/>
        </p:nvSpPr>
        <p:spPr>
          <a:xfrm>
            <a:off x="561175" y="1563350"/>
            <a:ext cx="431100" cy="177900"/>
          </a:xfrm>
          <a:prstGeom prst="rect">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48" name="Google Shape;248;p45"/>
          <p:cNvSpPr txBox="1"/>
          <p:nvPr/>
        </p:nvSpPr>
        <p:spPr>
          <a:xfrm>
            <a:off x="495400" y="1073700"/>
            <a:ext cx="676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While reading </a:t>
            </a:r>
            <a:r>
              <a:rPr lang="en" sz="1200">
                <a:latin typeface="Halant"/>
                <a:ea typeface="Halant"/>
                <a:cs typeface="Halant"/>
                <a:sym typeface="Halant"/>
              </a:rPr>
              <a:t>your assigned source</a:t>
            </a:r>
            <a:r>
              <a:rPr lang="en" sz="1200">
                <a:solidFill>
                  <a:srgbClr val="000000"/>
                </a:solidFill>
                <a:latin typeface="Halant"/>
                <a:ea typeface="Halant"/>
                <a:cs typeface="Halant"/>
                <a:sym typeface="Halant"/>
              </a:rPr>
              <a:t>, use </a:t>
            </a:r>
            <a:r>
              <a:rPr lang="en" sz="1200">
                <a:latin typeface="Halant"/>
                <a:ea typeface="Halant"/>
                <a:cs typeface="Halant"/>
                <a:sym typeface="Halant"/>
              </a:rPr>
              <a:t>a</a:t>
            </a:r>
            <a:r>
              <a:rPr lang="en" sz="1200">
                <a:solidFill>
                  <a:srgbClr val="000000"/>
                </a:solidFill>
                <a:latin typeface="Halant"/>
                <a:ea typeface="Halant"/>
                <a:cs typeface="Halant"/>
                <a:sym typeface="Halant"/>
              </a:rPr>
              <a:t> highlighter to annotate the component below:</a:t>
            </a:r>
            <a:endParaRPr/>
          </a:p>
        </p:txBody>
      </p:sp>
      <p:sp>
        <p:nvSpPr>
          <p:cNvPr id="249" name="Google Shape;249;p45"/>
          <p:cNvSpPr txBox="1"/>
          <p:nvPr/>
        </p:nvSpPr>
        <p:spPr>
          <a:xfrm>
            <a:off x="448600" y="1870425"/>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000000"/>
                </a:solidFill>
                <a:latin typeface="Halant"/>
                <a:ea typeface="Halant"/>
                <a:cs typeface="Halant"/>
                <a:sym typeface="Halant"/>
              </a:rPr>
              <a:t>After completing the reading, </a:t>
            </a:r>
            <a:r>
              <a:rPr lang="en" sz="1200">
                <a:latin typeface="Halant"/>
                <a:ea typeface="Halant"/>
                <a:cs typeface="Halant"/>
                <a:sym typeface="Halant"/>
              </a:rPr>
              <a:t>complete the table below based on your annotations, then take turns sharing with two peers and jot down key information shared with you.</a:t>
            </a:r>
            <a:endParaRPr sz="1200">
              <a:solidFill>
                <a:srgbClr val="000000"/>
              </a:solidFill>
              <a:latin typeface="Halant"/>
              <a:ea typeface="Halant"/>
              <a:cs typeface="Halant"/>
              <a:sym typeface="Halant"/>
            </a:endParaRPr>
          </a:p>
        </p:txBody>
      </p:sp>
      <p:graphicFrame>
        <p:nvGraphicFramePr>
          <p:cNvPr id="250" name="Google Shape;250;p45"/>
          <p:cNvGraphicFramePr/>
          <p:nvPr/>
        </p:nvGraphicFramePr>
        <p:xfrm>
          <a:off x="564550" y="2477500"/>
          <a:ext cx="3000000" cy="3000000"/>
        </p:xfrm>
        <a:graphic>
          <a:graphicData uri="http://schemas.openxmlformats.org/drawingml/2006/table">
            <a:tbl>
              <a:tblPr>
                <a:noFill/>
                <a:tableStyleId>{D12200CF-3482-452E-8B3D-8D2A2E5136CB}</a:tableStyleId>
              </a:tblPr>
              <a:tblGrid>
                <a:gridCol w="3313050"/>
                <a:gridCol w="3313050"/>
              </a:tblGrid>
              <a:tr h="486775">
                <a:tc gridSpan="2">
                  <a:txBody>
                    <a:bodyPr/>
                    <a:lstStyle/>
                    <a:p>
                      <a:pPr indent="0" lvl="0" marL="0" rtl="0" algn="l">
                        <a:lnSpc>
                          <a:spcPct val="115000"/>
                        </a:lnSpc>
                        <a:spcBef>
                          <a:spcPts val="0"/>
                        </a:spcBef>
                        <a:spcAft>
                          <a:spcPts val="0"/>
                        </a:spcAft>
                        <a:buNone/>
                      </a:pPr>
                      <a:r>
                        <a:rPr b="1" lang="en">
                          <a:latin typeface="Inter"/>
                          <a:ea typeface="Inter"/>
                          <a:cs typeface="Inter"/>
                          <a:sym typeface="Inter"/>
                        </a:rPr>
                        <a:t>Assigned Country: </a:t>
                      </a:r>
                      <a:r>
                        <a:rPr b="1" lang="en">
                          <a:solidFill>
                            <a:srgbClr val="E95C3D"/>
                          </a:solidFill>
                          <a:latin typeface="Inter"/>
                          <a:ea typeface="Inter"/>
                          <a:cs typeface="Inter"/>
                          <a:sym typeface="Inter"/>
                        </a:rPr>
                        <a:t>Hungary</a:t>
                      </a:r>
                      <a:endParaRPr b="1">
                        <a:solidFill>
                          <a:srgbClr val="E95C3D"/>
                        </a:solidFill>
                        <a:latin typeface="Inter"/>
                        <a:ea typeface="Inter"/>
                        <a:cs typeface="Inter"/>
                        <a:sym typeface="Inter"/>
                      </a:endParaRPr>
                    </a:p>
                  </a:txBody>
                  <a:tcPr marT="91425" marB="91425" marR="91425" marL="91425" anchor="ctr">
                    <a:solidFill>
                      <a:srgbClr val="D9D9D9"/>
                    </a:solidFill>
                  </a:tcP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Viktor Orbán has systematically weakened Hungarian democracy by rewriting the constitution, reshaping the judiciary, controlling the media, and influencing the education system to promote nationalist and anti-immigrant narratives. His government has squeezed funding for independent NGOs, forced rights groups receiving foreign funds to register with authorities, and vilified critics, especially those linked to George Soros. Through these actions, Orbán has built an "illiberal democracy" that limits dissent and concentrates power around his ruling party.</a:t>
                      </a:r>
                      <a:endParaRPr sz="1200">
                        <a:solidFill>
                          <a:srgbClr val="E95C3D"/>
                        </a:solidFill>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A Assigned Country: </a:t>
                      </a:r>
                      <a:r>
                        <a:rPr b="1" lang="en" sz="1200">
                          <a:solidFill>
                            <a:srgbClr val="E95C3D"/>
                          </a:solidFill>
                          <a:latin typeface="Inter"/>
                          <a:ea typeface="Inter"/>
                          <a:cs typeface="Inter"/>
                          <a:sym typeface="Inter"/>
                        </a:rPr>
                        <a:t>Turkey</a:t>
                      </a:r>
                      <a:endParaRPr b="1" sz="1200">
                        <a:solidFill>
                          <a:srgbClr val="E95C3D"/>
                        </a:solidFill>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Recep Tayyip Erdogan, once seen as a democratic reformer, consolidated supreme power, cracked down brutally on dissent, jailed journalists, and seized the assets of political opponents. He fueled a construction-driven economic boom by lavishing credit on cronies, leading to massive debt and a collapse in confidence in Turkish institutions like the central bank. His authoritarian rule and economic mismanagement have pushed Turkey toward political repression and financial crisis.</a:t>
                      </a:r>
                      <a:endParaRPr sz="1200">
                        <a:solidFill>
                          <a:srgbClr val="E95C3D"/>
                        </a:solidFill>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b="1" lang="en" sz="1200">
                          <a:latin typeface="Inter"/>
                          <a:ea typeface="Inter"/>
                          <a:cs typeface="Inter"/>
                          <a:sym typeface="Inter"/>
                        </a:rPr>
                        <a:t>Partner B Assigned Country: </a:t>
                      </a:r>
                      <a:r>
                        <a:rPr b="1" lang="en" sz="1200">
                          <a:solidFill>
                            <a:srgbClr val="E95C3D"/>
                          </a:solidFill>
                          <a:latin typeface="Inter"/>
                          <a:ea typeface="Inter"/>
                          <a:cs typeface="Inter"/>
                          <a:sym typeface="Inter"/>
                        </a:rPr>
                        <a:t>Venezuela</a:t>
                      </a:r>
                      <a:endParaRPr b="1" sz="1200">
                        <a:solidFill>
                          <a:srgbClr val="E95C3D"/>
                        </a:solidFill>
                        <a:latin typeface="Inter"/>
                        <a:ea typeface="Inter"/>
                        <a:cs typeface="Inter"/>
                        <a:sym typeface="Inter"/>
                      </a:endParaRPr>
                    </a:p>
                  </a:txBody>
                  <a:tcPr marT="91425" marB="91425" marR="91425" marL="91425" anchor="ctr"/>
                </a:tc>
                <a:tc hMerge="1"/>
              </a:tr>
              <a:tr h="405100">
                <a:tc gridSpan="2">
                  <a:txBody>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Summarize the actions taken by the leader in 2-3 sentences.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Hugo Chávez initially rose to power promising to reform Venezuela’s corrupt judiciary and labor unions, but he quickly undermined these institutions by packing the courts with loyalists, suspending unfriendly judges, and favoring pro-government unions while punishing dissenters. He extended state control over the oil industry, fired thousands of striking workers, and blacklisted opponents, sending a chilling message that dissent equaled disloyalty. Over time, these authoritarian measures hollowed out Venezuela’s democratic institutions, leading to widespread corruption, rampant crime, and economic collapse.</a:t>
                      </a:r>
                      <a:endParaRPr b="1" sz="1200">
                        <a:solidFill>
                          <a:srgbClr val="E95C3D"/>
                        </a:solidFill>
                        <a:latin typeface="Inter"/>
                        <a:ea typeface="Inter"/>
                        <a:cs typeface="Inter"/>
                        <a:sym typeface="Inter"/>
                      </a:endParaRPr>
                    </a:p>
                  </a:txBody>
                  <a:tcPr marT="91425" marB="91425" marR="91425" marL="91425" anchor="ctr"/>
                </a:tc>
                <a:tc hMerge="1"/>
              </a:tr>
            </a:tbl>
          </a:graphicData>
        </a:graphic>
      </p:graphicFrame>
      <p:pic>
        <p:nvPicPr>
          <p:cNvPr id="251" name="Google Shape;251;p4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252" name="Google Shape;252;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3" name="Google Shape;253;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